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Proxima Nova" panose="020B0604020202020204" charset="0"/>
      <p:regular r:id="rId30"/>
      <p:bold r:id="rId31"/>
      <p:italic r:id="rId32"/>
      <p:boldItalic r:id="rId33"/>
    </p:embeddedFont>
    <p:embeddedFont>
      <p:font typeface="Raleway"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2" y="57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45780693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45780693b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54b570c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1454b570c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454d51ff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454d51ff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1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11"/>
          <p:cNvGrpSpPr/>
          <p:nvPr/>
        </p:nvGrpSpPr>
        <p:grpSpPr>
          <a:xfrm>
            <a:off x="830392" y="1191256"/>
            <a:ext cx="745763" cy="45826"/>
            <a:chOff x="4580561" y="2589004"/>
            <a:chExt cx="1064464" cy="25200"/>
          </a:xfrm>
        </p:grpSpPr>
        <p:sp>
          <p:nvSpPr>
            <p:cNvPr id="104" name="Google Shape;104;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 name="Google Shape;106;p1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7" name="Google Shape;107;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8"/>
        <p:cNvGrpSpPr/>
        <p:nvPr/>
      </p:nvGrpSpPr>
      <p:grpSpPr>
        <a:xfrm>
          <a:off x="0" y="0"/>
          <a:ext cx="0" cy="0"/>
          <a:chOff x="0" y="0"/>
          <a:chExt cx="0" cy="0"/>
        </a:xfrm>
      </p:grpSpPr>
      <p:sp>
        <p:nvSpPr>
          <p:cNvPr id="109" name="Google Shape;109;p1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1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 name="Google Shape;113;p13"/>
          <p:cNvGrpSpPr/>
          <p:nvPr/>
        </p:nvGrpSpPr>
        <p:grpSpPr>
          <a:xfrm>
            <a:off x="830392" y="1191256"/>
            <a:ext cx="745763" cy="45826"/>
            <a:chOff x="4580561" y="2589004"/>
            <a:chExt cx="1064464" cy="25200"/>
          </a:xfrm>
        </p:grpSpPr>
        <p:sp>
          <p:nvSpPr>
            <p:cNvPr id="114" name="Google Shape;114;p1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1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7" name="Google Shape;117;p1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4" name="Google Shape;34;p3"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3"/>
          <p:cNvGrpSpPr/>
          <p:nvPr/>
        </p:nvGrpSpPr>
        <p:grpSpPr>
          <a:xfrm>
            <a:off x="7666681" y="2077877"/>
            <a:ext cx="1148179" cy="2282763"/>
            <a:chOff x="7666681" y="2077877"/>
            <a:chExt cx="1148179" cy="2282763"/>
          </a:xfrm>
        </p:grpSpPr>
        <p:grpSp>
          <p:nvGrpSpPr>
            <p:cNvPr id="37" name="Google Shape;37;p3"/>
            <p:cNvGrpSpPr/>
            <p:nvPr/>
          </p:nvGrpSpPr>
          <p:grpSpPr>
            <a:xfrm>
              <a:off x="7666681" y="2077877"/>
              <a:ext cx="1148179" cy="2282763"/>
              <a:chOff x="3983627" y="1676395"/>
              <a:chExt cx="1449538" cy="2881913"/>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43"/>
        <p:cNvGrpSpPr/>
        <p:nvPr/>
      </p:nvGrpSpPr>
      <p:grpSpPr>
        <a:xfrm>
          <a:off x="0" y="0"/>
          <a:ext cx="0" cy="0"/>
          <a:chOff x="0" y="0"/>
          <a:chExt cx="0" cy="0"/>
        </a:xfrm>
      </p:grpSpPr>
      <p:pic>
        <p:nvPicPr>
          <p:cNvPr id="44" name="Google Shape;44;p4"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45" name="Google Shape;45;p4"/>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p4"/>
          <p:cNvGrpSpPr/>
          <p:nvPr/>
        </p:nvGrpSpPr>
        <p:grpSpPr>
          <a:xfrm>
            <a:off x="830392" y="1191256"/>
            <a:ext cx="745763" cy="45826"/>
            <a:chOff x="4580561" y="2589004"/>
            <a:chExt cx="1064464" cy="25200"/>
          </a:xfrm>
        </p:grpSpPr>
        <p:sp>
          <p:nvSpPr>
            <p:cNvPr id="47" name="Google Shape;47;p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50" name="Google Shape;50;p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51" name="Google Shape;51;p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2" name="Google Shape;52;p4"/>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53"/>
        <p:cNvGrpSpPr/>
        <p:nvPr/>
      </p:nvGrpSpPr>
      <p:grpSpPr>
        <a:xfrm>
          <a:off x="0" y="0"/>
          <a:ext cx="0" cy="0"/>
          <a:chOff x="0" y="0"/>
          <a:chExt cx="0" cy="0"/>
        </a:xfrm>
      </p:grpSpPr>
      <p:pic>
        <p:nvPicPr>
          <p:cNvPr id="54" name="Google Shape;54;p5"/>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55" name="Google Shape;55;p5"/>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5"/>
          <p:cNvGrpSpPr/>
          <p:nvPr/>
        </p:nvGrpSpPr>
        <p:grpSpPr>
          <a:xfrm>
            <a:off x="830392" y="1191256"/>
            <a:ext cx="745763" cy="45826"/>
            <a:chOff x="4580561" y="2589004"/>
            <a:chExt cx="1064464" cy="25200"/>
          </a:xfrm>
        </p:grpSpPr>
        <p:sp>
          <p:nvSpPr>
            <p:cNvPr id="57" name="Google Shape;57;p5"/>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5"/>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60" name="Google Shape;60;p5"/>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1" name="Google Shape;61;p5"/>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2" name="Google Shape;62;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3"/>
        <p:cNvGrpSpPr/>
        <p:nvPr/>
      </p:nvGrpSpPr>
      <p:grpSpPr>
        <a:xfrm>
          <a:off x="0" y="0"/>
          <a:ext cx="0" cy="0"/>
          <a:chOff x="0" y="0"/>
          <a:chExt cx="0" cy="0"/>
        </a:xfrm>
      </p:grpSpPr>
      <p:grpSp>
        <p:nvGrpSpPr>
          <p:cNvPr id="64" name="Google Shape;64;p6"/>
          <p:cNvGrpSpPr/>
          <p:nvPr/>
        </p:nvGrpSpPr>
        <p:grpSpPr>
          <a:xfrm>
            <a:off x="830392" y="1191256"/>
            <a:ext cx="745763" cy="45826"/>
            <a:chOff x="4580561" y="2589004"/>
            <a:chExt cx="1064464" cy="25200"/>
          </a:xfrm>
        </p:grpSpPr>
        <p:sp>
          <p:nvSpPr>
            <p:cNvPr id="65" name="Google Shape;65;p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68" name="Google Shape;68;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7"/>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7"/>
          <p:cNvGrpSpPr/>
          <p:nvPr/>
        </p:nvGrpSpPr>
        <p:grpSpPr>
          <a:xfrm>
            <a:off x="830392" y="1191256"/>
            <a:ext cx="745763" cy="45826"/>
            <a:chOff x="4580561" y="2589004"/>
            <a:chExt cx="1064464" cy="25200"/>
          </a:xfrm>
        </p:grpSpPr>
        <p:sp>
          <p:nvSpPr>
            <p:cNvPr id="72" name="Google Shape;72;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75" name="Google Shape;75;p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6" name="Google Shape;76;p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7" name="Google Shape;77;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8"/>
          <p:cNvGrpSpPr/>
          <p:nvPr/>
        </p:nvGrpSpPr>
        <p:grpSpPr>
          <a:xfrm>
            <a:off x="830392" y="1191256"/>
            <a:ext cx="745763" cy="45826"/>
            <a:chOff x="4580561" y="2589004"/>
            <a:chExt cx="1064464" cy="25200"/>
          </a:xfrm>
        </p:grpSpPr>
        <p:sp>
          <p:nvSpPr>
            <p:cNvPr id="81" name="Google Shape;81;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84" name="Google Shape;84;p8"/>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5" name="Google Shape;85;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6"/>
        <p:cNvGrpSpPr/>
        <p:nvPr/>
      </p:nvGrpSpPr>
      <p:grpSpPr>
        <a:xfrm>
          <a:off x="0" y="0"/>
          <a:ext cx="0" cy="0"/>
          <a:chOff x="0" y="0"/>
          <a:chExt cx="0" cy="0"/>
        </a:xfrm>
      </p:grpSpPr>
      <p:grpSp>
        <p:nvGrpSpPr>
          <p:cNvPr id="87" name="Google Shape;87;p9"/>
          <p:cNvGrpSpPr/>
          <p:nvPr/>
        </p:nvGrpSpPr>
        <p:grpSpPr>
          <a:xfrm>
            <a:off x="830392" y="4169130"/>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 name="Google Shape;90;p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91" name="Google Shape;91;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 name="Google Shape;94;p10"/>
          <p:cNvGrpSpPr/>
          <p:nvPr/>
        </p:nvGrpSpPr>
        <p:grpSpPr>
          <a:xfrm>
            <a:off x="830392" y="1191256"/>
            <a:ext cx="745763" cy="45826"/>
            <a:chOff x="4580561" y="2589004"/>
            <a:chExt cx="1064464" cy="25200"/>
          </a:xfrm>
        </p:grpSpPr>
        <p:sp>
          <p:nvSpPr>
            <p:cNvPr id="95" name="Google Shape;95;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Google Shape;97;p1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98" name="Google Shape;98;p1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9" name="Google Shape;99;p10"/>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0" name="Google Shape;100;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slide" Target="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slide" Target="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22.xml"/><Relationship Id="rId5" Type="http://schemas.openxmlformats.org/officeDocument/2006/relationships/slide" Target="slide12.xml"/><Relationship Id="rId10" Type="http://schemas.openxmlformats.org/officeDocument/2006/relationships/slide" Target="slide20.xml"/><Relationship Id="rId4" Type="http://schemas.openxmlformats.org/officeDocument/2006/relationships/slide" Target="slide11.xml"/><Relationship Id="rId9" Type="http://schemas.openxmlformats.org/officeDocument/2006/relationships/slide" Target="slide1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Final Project</a:t>
            </a:r>
            <a:endParaRPr/>
          </a:p>
          <a:p>
            <a:pPr marL="0" lvl="0" indent="0" algn="l" rtl="0">
              <a:lnSpc>
                <a:spcPct val="100000"/>
              </a:lnSpc>
              <a:spcBef>
                <a:spcPts val="0"/>
              </a:spcBef>
              <a:spcAft>
                <a:spcPts val="0"/>
              </a:spcAft>
              <a:buSzPts val="4000"/>
              <a:buNone/>
            </a:pPr>
            <a:endParaRPr/>
          </a:p>
        </p:txBody>
      </p:sp>
      <p:pic>
        <p:nvPicPr>
          <p:cNvPr id="136" name="Google Shape;136;p17"/>
          <p:cNvPicPr preferRelativeResize="0"/>
          <p:nvPr/>
        </p:nvPicPr>
        <p:blipFill rotWithShape="1">
          <a:blip r:embed="rId3">
            <a:alphaModFix/>
          </a:blip>
          <a:srcRect/>
          <a:stretch/>
        </p:blipFill>
        <p:spPr>
          <a:xfrm>
            <a:off x="782579" y="1455950"/>
            <a:ext cx="6882026" cy="2677436"/>
          </a:xfrm>
          <a:prstGeom prst="rect">
            <a:avLst/>
          </a:prstGeom>
          <a:noFill/>
          <a:ln>
            <a:noFill/>
          </a:ln>
        </p:spPr>
      </p:pic>
      <p:sp>
        <p:nvSpPr>
          <p:cNvPr id="137" name="Google Shape;137;p17"/>
          <p:cNvSpPr txBox="1"/>
          <p:nvPr/>
        </p:nvSpPr>
        <p:spPr>
          <a:xfrm>
            <a:off x="895813" y="4189393"/>
            <a:ext cx="575545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24292F"/>
                </a:solidFill>
                <a:latin typeface="Arial"/>
                <a:ea typeface="Arial"/>
                <a:cs typeface="Arial"/>
                <a:sym typeface="Arial"/>
              </a:rPr>
              <a:t>Anna Day, John Brenton Arney, Eva Hawkins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642275" y="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Process Block Flow</a:t>
            </a:r>
            <a:endParaRPr/>
          </a:p>
        </p:txBody>
      </p:sp>
      <p:pic>
        <p:nvPicPr>
          <p:cNvPr id="207" name="Google Shape;207;p26"/>
          <p:cNvPicPr preferRelativeResize="0"/>
          <p:nvPr/>
        </p:nvPicPr>
        <p:blipFill rotWithShape="1">
          <a:blip r:embed="rId3">
            <a:alphaModFix/>
          </a:blip>
          <a:srcRect/>
          <a:stretch/>
        </p:blipFill>
        <p:spPr>
          <a:xfrm>
            <a:off x="790575" y="650725"/>
            <a:ext cx="7562851" cy="4383950"/>
          </a:xfrm>
          <a:prstGeom prst="rect">
            <a:avLst/>
          </a:prstGeom>
          <a:noFill/>
          <a:ln>
            <a:noFill/>
          </a:ln>
        </p:spPr>
      </p:pic>
      <p:sp>
        <p:nvSpPr>
          <p:cNvPr id="208" name="Google Shape;208;p26">
            <a:hlinkClick r:id="rId4"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SzPts val="1300"/>
              <a:buNone/>
            </a:pPr>
            <a:r>
              <a:rPr lang="en-US" sz="700" b="1">
                <a:solidFill>
                  <a:schemeClr val="lt1"/>
                </a:solidFill>
              </a:rPr>
              <a:t>1</a:t>
            </a:r>
            <a:endParaRPr sz="700" b="1">
              <a:solidFill>
                <a:schemeClr val="lt1"/>
              </a:solidFill>
            </a:endParaRPr>
          </a:p>
        </p:txBody>
      </p:sp>
      <p:sp>
        <p:nvSpPr>
          <p:cNvPr id="214" name="Google Shape;214;p27"/>
          <p:cNvSpPr txBox="1">
            <a:spLocks noGrp="1"/>
          </p:cNvSpPr>
          <p:nvPr>
            <p:ph type="title"/>
          </p:nvPr>
        </p:nvSpPr>
        <p:spPr>
          <a:xfrm>
            <a:off x="115875" y="194226"/>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3000"/>
              <a:t>Content</a:t>
            </a:r>
            <a:endParaRPr sz="3000" b="0"/>
          </a:p>
        </p:txBody>
      </p:sp>
      <p:sp>
        <p:nvSpPr>
          <p:cNvPr id="215" name="Google Shape;215;p27"/>
          <p:cNvSpPr txBox="1">
            <a:spLocks noGrp="1"/>
          </p:cNvSpPr>
          <p:nvPr>
            <p:ph type="subTitle" idx="1"/>
          </p:nvPr>
        </p:nvSpPr>
        <p:spPr>
          <a:xfrm>
            <a:off x="-418422" y="1169896"/>
            <a:ext cx="4661609" cy="759000"/>
          </a:xfrm>
          <a:prstGeom prst="rect">
            <a:avLst/>
          </a:prstGeom>
          <a:noFill/>
          <a:ln>
            <a:noFill/>
          </a:ln>
        </p:spPr>
        <p:txBody>
          <a:bodyPr spcFirstLastPara="1" wrap="square" lIns="91425" tIns="91425" rIns="91425" bIns="91425" anchor="t" anchorCtr="0">
            <a:noAutofit/>
          </a:bodyPr>
          <a:lstStyle/>
          <a:p>
            <a:pPr marL="457200" lvl="0" indent="-311150" algn="just" rtl="0">
              <a:lnSpc>
                <a:spcPct val="100000"/>
              </a:lnSpc>
              <a:spcBef>
                <a:spcPts val="0"/>
              </a:spcBef>
              <a:spcAft>
                <a:spcPts val="0"/>
              </a:spcAft>
              <a:buSzPts val="1600"/>
              <a:buNone/>
            </a:pPr>
            <a:r>
              <a:rPr lang="en-US" sz="1600" b="0" i="0">
                <a:solidFill>
                  <a:srgbClr val="24292F"/>
                </a:solidFill>
                <a:latin typeface="Arial"/>
                <a:ea typeface="Arial"/>
                <a:cs typeface="Arial"/>
                <a:sym typeface="Arial"/>
              </a:rPr>
              <a:t>	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endParaRPr/>
          </a:p>
        </p:txBody>
      </p:sp>
      <p:sp>
        <p:nvSpPr>
          <p:cNvPr id="216" name="Google Shape;216;p27"/>
          <p:cNvSpPr txBox="1"/>
          <p:nvPr/>
        </p:nvSpPr>
        <p:spPr>
          <a:xfrm>
            <a:off x="4725374" y="1193650"/>
            <a:ext cx="4161900" cy="3109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24292F"/>
                </a:solidFill>
                <a:latin typeface="Arial"/>
                <a:ea typeface="Arial"/>
                <a:cs typeface="Arial"/>
                <a:sym typeface="Arial"/>
              </a:rPr>
              <a:t>The more N-Butane that leaves the unit, the more isobutane also leaves the unit, therefore a balance must take place in the unit between the two species to keep N-Butane manageable while limiting Isobutane loses.</a:t>
            </a:r>
            <a:endParaRPr/>
          </a:p>
          <a:p>
            <a:pPr marL="0" marR="0" lvl="0" indent="0" algn="just" rtl="0">
              <a:lnSpc>
                <a:spcPct val="100000"/>
              </a:lnSpc>
              <a:spcBef>
                <a:spcPts val="0"/>
              </a:spcBef>
              <a:spcAft>
                <a:spcPts val="0"/>
              </a:spcAft>
              <a:buNone/>
            </a:pPr>
            <a:r>
              <a:rPr lang="en-US" sz="1400" b="0" i="0" u="none" strike="noStrike" cap="none">
                <a:solidFill>
                  <a:srgbClr val="24292F"/>
                </a:solidFill>
                <a:latin typeface="Arial"/>
                <a:ea typeface="Arial"/>
                <a:cs typeface="Arial"/>
                <a:sym typeface="Arial"/>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endParaRPr/>
          </a:p>
        </p:txBody>
      </p:sp>
      <p:sp>
        <p:nvSpPr>
          <p:cNvPr id="217" name="Google Shape;217;p27">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280979" y="146967"/>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Provisional Machine Learning Model</a:t>
            </a:r>
            <a:endParaRPr sz="3000"/>
          </a:p>
        </p:txBody>
      </p:sp>
      <p:sp>
        <p:nvSpPr>
          <p:cNvPr id="223" name="Google Shape;223;p28"/>
          <p:cNvSpPr txBox="1">
            <a:spLocks noGrp="1"/>
          </p:cNvSpPr>
          <p:nvPr>
            <p:ph type="subTitle" idx="1"/>
          </p:nvPr>
        </p:nvSpPr>
        <p:spPr>
          <a:xfrm>
            <a:off x="-173625" y="1834875"/>
            <a:ext cx="4521600" cy="759000"/>
          </a:xfrm>
          <a:prstGeom prst="rect">
            <a:avLst/>
          </a:prstGeom>
          <a:noFill/>
          <a:ln>
            <a:noFill/>
          </a:ln>
        </p:spPr>
        <p:txBody>
          <a:bodyPr spcFirstLastPara="1" wrap="square" lIns="91425" tIns="91425" rIns="91425" bIns="91425" anchor="t" anchorCtr="0">
            <a:noAutofit/>
          </a:bodyPr>
          <a:lstStyle/>
          <a:p>
            <a:pPr marL="457200" lvl="0" indent="-311150" algn="just" rtl="0">
              <a:lnSpc>
                <a:spcPct val="100000"/>
              </a:lnSpc>
              <a:spcBef>
                <a:spcPts val="0"/>
              </a:spcBef>
              <a:spcAft>
                <a:spcPts val="0"/>
              </a:spcAft>
              <a:buSzPts val="1600"/>
              <a:buNone/>
            </a:pPr>
            <a:r>
              <a:rPr lang="en-US" sz="1600" b="1" i="0">
                <a:solidFill>
                  <a:srgbClr val="24292F"/>
                </a:solidFill>
                <a:latin typeface="Arial"/>
                <a:ea typeface="Arial"/>
                <a:cs typeface="Arial"/>
                <a:sym typeface="Arial"/>
              </a:rPr>
              <a:t>	Provisional Machine Learning Model</a:t>
            </a:r>
            <a:endParaRPr/>
          </a:p>
          <a:p>
            <a:pPr marL="457200" lvl="0" indent="-311150" algn="just" rtl="0">
              <a:lnSpc>
                <a:spcPct val="100000"/>
              </a:lnSpc>
              <a:spcBef>
                <a:spcPts val="0"/>
              </a:spcBef>
              <a:spcAft>
                <a:spcPts val="0"/>
              </a:spcAft>
              <a:buSzPts val="1600"/>
              <a:buNone/>
            </a:pPr>
            <a:r>
              <a:rPr lang="en-US" sz="1600" b="0" i="0">
                <a:solidFill>
                  <a:srgbClr val="24292F"/>
                </a:solidFill>
                <a:latin typeface="Arial"/>
                <a:ea typeface="Arial"/>
                <a:cs typeface="Arial"/>
                <a:sym typeface="Arial"/>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importances on the raw datasets for Tower A, Tower B, and the Reactor. These provisional models have also helped guide the descision making in selecting the best model library to use for the final project deliverable. </a:t>
            </a:r>
            <a:endParaRPr/>
          </a:p>
        </p:txBody>
      </p:sp>
      <p:sp>
        <p:nvSpPr>
          <p:cNvPr id="224" name="Google Shape;224;p28"/>
          <p:cNvSpPr txBox="1">
            <a:spLocks noGrp="1"/>
          </p:cNvSpPr>
          <p:nvPr>
            <p:ph type="body" idx="2"/>
          </p:nvPr>
        </p:nvSpPr>
        <p:spPr>
          <a:xfrm>
            <a:off x="4826984" y="449800"/>
            <a:ext cx="4154969" cy="3025500"/>
          </a:xfrm>
          <a:prstGeom prst="rect">
            <a:avLst/>
          </a:prstGeom>
          <a:noFill/>
          <a:ln>
            <a:noFill/>
          </a:ln>
        </p:spPr>
        <p:txBody>
          <a:bodyPr spcFirstLastPara="1" wrap="square" lIns="91425" tIns="91425" rIns="91425" bIns="91425" anchor="t" anchorCtr="0">
            <a:noAutofit/>
          </a:bodyPr>
          <a:lstStyle/>
          <a:p>
            <a:pPr marL="146050" lvl="0" indent="0" algn="just" rtl="0">
              <a:lnSpc>
                <a:spcPct val="115000"/>
              </a:lnSpc>
              <a:spcBef>
                <a:spcPts val="0"/>
              </a:spcBef>
              <a:spcAft>
                <a:spcPts val="0"/>
              </a:spcAft>
              <a:buSzPts val="1300"/>
              <a:buNone/>
            </a:pPr>
            <a:r>
              <a:rPr lang="en-US" sz="1600" b="0" i="0">
                <a:solidFill>
                  <a:srgbClr val="24292F"/>
                </a:solidFill>
                <a:latin typeface="Arial"/>
                <a:ea typeface="Arial"/>
                <a:cs typeface="Arial"/>
                <a:sym typeface="Arial"/>
              </a:rPr>
              <a:t>An outline of machine learning models is provided below:</a:t>
            </a:r>
            <a:endParaRPr/>
          </a:p>
          <a:p>
            <a:pPr marL="146050" lvl="0" indent="0" algn="just" rtl="0">
              <a:lnSpc>
                <a:spcPct val="115000"/>
              </a:lnSpc>
              <a:spcBef>
                <a:spcPts val="0"/>
              </a:spcBef>
              <a:spcAft>
                <a:spcPts val="0"/>
              </a:spcAft>
              <a:buSzPts val="1300"/>
              <a:buNone/>
            </a:pPr>
            <a:endParaRPr sz="1600" b="0" i="0">
              <a:solidFill>
                <a:srgbClr val="24292F"/>
              </a:solidFill>
              <a:latin typeface="Arial"/>
              <a:ea typeface="Arial"/>
              <a:cs typeface="Arial"/>
              <a:sym typeface="Arial"/>
            </a:endParaRPr>
          </a:p>
          <a:p>
            <a:pPr marL="457200" lvl="0" indent="-311150" algn="just" rtl="0">
              <a:lnSpc>
                <a:spcPct val="115000"/>
              </a:lnSpc>
              <a:spcBef>
                <a:spcPts val="0"/>
              </a:spcBef>
              <a:spcAft>
                <a:spcPts val="0"/>
              </a:spcAft>
              <a:buSzPts val="1300"/>
              <a:buFont typeface="Arial"/>
              <a:buChar char="•"/>
            </a:pPr>
            <a:r>
              <a:rPr lang="en-US" sz="1600" b="0" i="0">
                <a:solidFill>
                  <a:srgbClr val="24292F"/>
                </a:solidFill>
                <a:latin typeface="Arial"/>
                <a:ea typeface="Arial"/>
                <a:cs typeface="Arial"/>
                <a:sym typeface="Arial"/>
              </a:rPr>
              <a:t>Tower A: (Linear Regression, Logistic Regression, Random Forrest, and Support Vector Machine)</a:t>
            </a:r>
            <a:endParaRPr/>
          </a:p>
          <a:p>
            <a:pPr marL="457200" lvl="0" indent="-311150" algn="just" rtl="0">
              <a:lnSpc>
                <a:spcPct val="115000"/>
              </a:lnSpc>
              <a:spcBef>
                <a:spcPts val="0"/>
              </a:spcBef>
              <a:spcAft>
                <a:spcPts val="0"/>
              </a:spcAft>
              <a:buSzPts val="1300"/>
              <a:buFont typeface="Arial"/>
              <a:buChar char="•"/>
            </a:pPr>
            <a:r>
              <a:rPr lang="en-US" sz="1600" b="0" i="0">
                <a:solidFill>
                  <a:srgbClr val="24292F"/>
                </a:solidFill>
                <a:latin typeface="Arial"/>
                <a:ea typeface="Arial"/>
                <a:cs typeface="Arial"/>
                <a:sym typeface="Arial"/>
              </a:rPr>
              <a:t>Tower B: (Linear Regression, Logistic Regression, Random Forrest, and Support Vector Machine)</a:t>
            </a:r>
            <a:endParaRPr/>
          </a:p>
          <a:p>
            <a:pPr marL="457200" lvl="0" indent="-311150" algn="just" rtl="0">
              <a:lnSpc>
                <a:spcPct val="115000"/>
              </a:lnSpc>
              <a:spcBef>
                <a:spcPts val="0"/>
              </a:spcBef>
              <a:spcAft>
                <a:spcPts val="0"/>
              </a:spcAft>
              <a:buSzPts val="1300"/>
              <a:buFont typeface="Arial"/>
              <a:buChar char="•"/>
            </a:pPr>
            <a:r>
              <a:rPr lang="en-US" sz="1600" b="0" i="0">
                <a:solidFill>
                  <a:srgbClr val="24292F"/>
                </a:solidFill>
                <a:latin typeface="Arial"/>
                <a:ea typeface="Arial"/>
                <a:cs typeface="Arial"/>
                <a:sym typeface="Arial"/>
              </a:rPr>
              <a:t>Reactor: (Linear Regression, Logistic Regression, Random Forrest, and Support Vector Machine)</a:t>
            </a:r>
            <a:endParaRPr/>
          </a:p>
          <a:p>
            <a:pPr marL="457200" lvl="0" indent="-311150" algn="just" rtl="0">
              <a:lnSpc>
                <a:spcPct val="115000"/>
              </a:lnSpc>
              <a:spcBef>
                <a:spcPts val="0"/>
              </a:spcBef>
              <a:spcAft>
                <a:spcPts val="0"/>
              </a:spcAft>
              <a:buSzPts val="1300"/>
              <a:buChar char="●"/>
            </a:pPr>
            <a:r>
              <a:rPr lang="en-US" sz="1600" b="0" i="0">
                <a:solidFill>
                  <a:srgbClr val="24292F"/>
                </a:solidFill>
                <a:latin typeface="Arial"/>
                <a:ea typeface="Arial"/>
                <a:cs typeface="Arial"/>
                <a:sym typeface="Arial"/>
              </a:rPr>
              <a:t>-- Note: A copy of the Model Testing Branch's "Model" folder has been uploaded to the Main Branch.</a:t>
            </a:r>
            <a:endParaRPr/>
          </a:p>
          <a:p>
            <a:pPr marL="457200" lvl="0" indent="-228600" algn="l" rtl="0">
              <a:lnSpc>
                <a:spcPct val="115000"/>
              </a:lnSpc>
              <a:spcBef>
                <a:spcPts val="0"/>
              </a:spcBef>
              <a:spcAft>
                <a:spcPts val="0"/>
              </a:spcAft>
              <a:buSzPts val="1300"/>
              <a:buNone/>
            </a:pPr>
            <a:endParaRPr sz="1400"/>
          </a:p>
        </p:txBody>
      </p:sp>
      <p:sp>
        <p:nvSpPr>
          <p:cNvPr id="225" name="Google Shape;225;p28">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116542" y="1851688"/>
            <a:ext cx="4443883"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3000"/>
              <a:buNone/>
            </a:pPr>
            <a:r>
              <a:rPr lang="en-US" b="1" i="0">
                <a:solidFill>
                  <a:srgbClr val="24292F"/>
                </a:solidFill>
                <a:latin typeface="Arial"/>
                <a:ea typeface="Arial"/>
                <a:cs typeface="Arial"/>
                <a:sym typeface="Arial"/>
              </a:rPr>
              <a:t>Description of the analysis phase of the project</a:t>
            </a:r>
            <a:br>
              <a:rPr lang="en-US" b="1" i="0">
                <a:solidFill>
                  <a:srgbClr val="24292F"/>
                </a:solidFill>
                <a:latin typeface="Arial"/>
                <a:ea typeface="Arial"/>
                <a:cs typeface="Arial"/>
                <a:sym typeface="Arial"/>
              </a:rPr>
            </a:br>
            <a:endParaRPr/>
          </a:p>
        </p:txBody>
      </p:sp>
      <p:sp>
        <p:nvSpPr>
          <p:cNvPr id="231" name="Google Shape;231;p29"/>
          <p:cNvSpPr txBox="1">
            <a:spLocks noGrp="1"/>
          </p:cNvSpPr>
          <p:nvPr>
            <p:ph type="subTitle" idx="1"/>
          </p:nvPr>
        </p:nvSpPr>
        <p:spPr>
          <a:xfrm>
            <a:off x="4687747" y="1040436"/>
            <a:ext cx="4328136" cy="2567900"/>
          </a:xfrm>
          <a:prstGeom prst="rect">
            <a:avLst/>
          </a:prstGeom>
          <a:noFill/>
          <a:ln>
            <a:noFill/>
          </a:ln>
        </p:spPr>
        <p:txBody>
          <a:bodyPr spcFirstLastPara="1" wrap="square" lIns="91425" tIns="91425" rIns="91425" bIns="91425" anchor="t" anchorCtr="0">
            <a:noAutofit/>
          </a:bodyPr>
          <a:lstStyle/>
          <a:p>
            <a:pPr marL="146050" lvl="0" indent="0" algn="just" rtl="0">
              <a:lnSpc>
                <a:spcPct val="100000"/>
              </a:lnSpc>
              <a:spcBef>
                <a:spcPts val="0"/>
              </a:spcBef>
              <a:spcAft>
                <a:spcPts val="0"/>
              </a:spcAft>
              <a:buSzPts val="1600"/>
              <a:buNone/>
            </a:pPr>
            <a:endParaRPr b="0" i="0">
              <a:solidFill>
                <a:srgbClr val="24292F"/>
              </a:solidFill>
              <a:latin typeface="Arial"/>
              <a:ea typeface="Arial"/>
              <a:cs typeface="Arial"/>
              <a:sym typeface="Arial"/>
            </a:endParaRPr>
          </a:p>
          <a:p>
            <a:pPr marL="457200" lvl="0" indent="-311150" algn="just" rtl="0">
              <a:lnSpc>
                <a:spcPct val="100000"/>
              </a:lnSpc>
              <a:spcBef>
                <a:spcPts val="0"/>
              </a:spcBef>
              <a:spcAft>
                <a:spcPts val="0"/>
              </a:spcAft>
              <a:buSzPts val="1600"/>
              <a:buNone/>
            </a:pPr>
            <a:r>
              <a:rPr lang="en-US" b="0" i="0">
                <a:solidFill>
                  <a:srgbClr val="24292F"/>
                </a:solidFill>
                <a:latin typeface="Arial"/>
                <a:ea typeface="Arial"/>
                <a:cs typeface="Arial"/>
                <a:sym typeface="Arial"/>
              </a:rPr>
              <a:t>-- Note: A copy of the SQL Query Code can be found in the "SQL Code" folder in the Main Branch -- Note: A copy of the pythod code that exported the SQL table can be found in the "SQL Extact" filer in the Main Branch. -- Note: A copy of the final model and unselected models can be found in the "Final Models" folder in the Main Branch</a:t>
            </a:r>
            <a:endParaRPr/>
          </a:p>
          <a:p>
            <a:pPr marL="457200" lvl="0" indent="-311150" algn="just" rtl="0">
              <a:lnSpc>
                <a:spcPct val="100000"/>
              </a:lnSpc>
              <a:spcBef>
                <a:spcPts val="0"/>
              </a:spcBef>
              <a:spcAft>
                <a:spcPts val="0"/>
              </a:spcAft>
              <a:buSzPts val="1600"/>
              <a:buNone/>
            </a:pPr>
            <a:endParaRPr/>
          </a:p>
        </p:txBody>
      </p:sp>
      <p:sp>
        <p:nvSpPr>
          <p:cNvPr id="232" name="Google Shape;232;p29">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260827" y="123249"/>
            <a:ext cx="4050345" cy="178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i="0">
                <a:solidFill>
                  <a:srgbClr val="24292F"/>
                </a:solidFill>
                <a:latin typeface="Arial"/>
                <a:ea typeface="Arial"/>
                <a:cs typeface="Arial"/>
                <a:sym typeface="Arial"/>
              </a:rPr>
              <a:t>Explanation of Model Choice: including limitations and benefits</a:t>
            </a:r>
            <a:endParaRPr/>
          </a:p>
        </p:txBody>
      </p:sp>
      <p:sp>
        <p:nvSpPr>
          <p:cNvPr id="238" name="Google Shape;238;p30"/>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endParaRPr sz="1600" b="0" i="0" u="none" strike="noStrike" cap="none">
              <a:solidFill>
                <a:srgbClr val="24292F"/>
              </a:solidFill>
              <a:latin typeface="Arial"/>
              <a:ea typeface="Arial"/>
              <a:cs typeface="Arial"/>
              <a:sym typeface="Arial"/>
            </a:endParaRPr>
          </a:p>
          <a:p>
            <a:pPr marL="0" marR="0" lvl="0" indent="0" algn="just" rtl="0">
              <a:lnSpc>
                <a:spcPct val="100000"/>
              </a:lnSpc>
              <a:spcBef>
                <a:spcPts val="0"/>
              </a:spcBef>
              <a:spcAft>
                <a:spcPts val="0"/>
              </a:spcAft>
              <a:buNone/>
            </a:pPr>
            <a:r>
              <a:rPr lang="en-US" sz="1600" b="0" i="0" u="none" strike="noStrike" cap="none">
                <a:solidFill>
                  <a:srgbClr val="24292F"/>
                </a:solidFill>
                <a:latin typeface="Arial"/>
                <a:ea typeface="Arial"/>
                <a:cs typeface="Arial"/>
                <a:sym typeface="Arial"/>
              </a:rPr>
              <a:t>SK Learn's train_test_split function was used to split the model into training and testing arrays, using a random state of zero. The The model testing performance, when used to predict the X_test split was quite robust, though not perfect. The group had an opportunity to showcase the linear regression models output to the companies process unit subject matter expert, who was quite pleased with the performace. The following performace metric results were gathered based on the X_test predictions.</a:t>
            </a:r>
            <a:endParaRPr/>
          </a:p>
        </p:txBody>
      </p:sp>
      <p:sp>
        <p:nvSpPr>
          <p:cNvPr id="239" name="Google Shape;239;p30"/>
          <p:cNvSpPr txBox="1"/>
          <p:nvPr/>
        </p:nvSpPr>
        <p:spPr>
          <a:xfrm>
            <a:off x="133108" y="2365749"/>
            <a:ext cx="4178100" cy="2462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24292F"/>
                </a:solidFill>
                <a:latin typeface="Arial"/>
                <a:ea typeface="Arial"/>
                <a:cs typeface="Arial"/>
                <a:sym typeface="Arial"/>
              </a:rPr>
              <a:t>After testing the cleaned and joined data through the following models, Linear Regression, Logistic Regression, Random Forrest, and Support Vector Machine, the model selected was SK Learn's Linear Regression model. This model was chosen because the output (y_predict) was more acurate, and an actual representation of the N-Butane Vol%, rather than a binary grouping prediction. This number based prediction proves more valuable in real-world operations of the process unit in question.</a:t>
            </a:r>
            <a:endParaRPr/>
          </a:p>
        </p:txBody>
      </p:sp>
      <p:sp>
        <p:nvSpPr>
          <p:cNvPr id="240" name="Google Shape;240;p30">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1"/>
          <p:cNvPicPr preferRelativeResize="0"/>
          <p:nvPr/>
        </p:nvPicPr>
        <p:blipFill rotWithShape="1">
          <a:blip r:embed="rId3">
            <a:alphaModFix/>
          </a:blip>
          <a:srcRect/>
          <a:stretch/>
        </p:blipFill>
        <p:spPr>
          <a:xfrm>
            <a:off x="4661149" y="1135592"/>
            <a:ext cx="4245783" cy="2533650"/>
          </a:xfrm>
          <a:prstGeom prst="rect">
            <a:avLst/>
          </a:prstGeom>
          <a:noFill/>
          <a:ln>
            <a:noFill/>
          </a:ln>
        </p:spPr>
      </p:pic>
      <p:sp>
        <p:nvSpPr>
          <p:cNvPr id="246" name="Google Shape;246;p31"/>
          <p:cNvSpPr txBox="1">
            <a:spLocks noGrp="1"/>
          </p:cNvSpPr>
          <p:nvPr>
            <p:ph type="title"/>
          </p:nvPr>
        </p:nvSpPr>
        <p:spPr>
          <a:xfrm>
            <a:off x="730000" y="1318650"/>
            <a:ext cx="5490178"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3000"/>
              <a:buNone/>
            </a:pPr>
            <a:r>
              <a:rPr lang="en-US">
                <a:latin typeface="Arial"/>
                <a:ea typeface="Arial"/>
                <a:cs typeface="Arial"/>
                <a:sym typeface="Arial"/>
              </a:rPr>
              <a:t>Unselected </a:t>
            </a:r>
            <a:r>
              <a:rPr lang="en-US" b="1" i="0">
                <a:latin typeface="Arial"/>
                <a:ea typeface="Arial"/>
                <a:cs typeface="Arial"/>
                <a:sym typeface="Arial"/>
              </a:rPr>
              <a:t> </a:t>
            </a:r>
            <a:br>
              <a:rPr lang="en-US" b="1" i="0">
                <a:latin typeface="Arial"/>
                <a:ea typeface="Arial"/>
                <a:cs typeface="Arial"/>
                <a:sym typeface="Arial"/>
              </a:rPr>
            </a:br>
            <a:r>
              <a:rPr lang="en-US" b="1" i="0">
                <a:latin typeface="Arial"/>
                <a:ea typeface="Arial"/>
                <a:cs typeface="Arial"/>
                <a:sym typeface="Arial"/>
              </a:rPr>
              <a:t>Random Forest </a:t>
            </a:r>
            <a:br>
              <a:rPr lang="en-US" b="1" i="0">
                <a:latin typeface="Arial"/>
                <a:ea typeface="Arial"/>
                <a:cs typeface="Arial"/>
                <a:sym typeface="Arial"/>
              </a:rPr>
            </a:br>
            <a:r>
              <a:rPr lang="en-US" b="1" i="0">
                <a:latin typeface="Arial"/>
                <a:ea typeface="Arial"/>
                <a:cs typeface="Arial"/>
                <a:sym typeface="Arial"/>
              </a:rPr>
              <a:t>Model</a:t>
            </a:r>
            <a:br>
              <a:rPr lang="en-US" b="0" i="0">
                <a:latin typeface="Arial"/>
                <a:ea typeface="Arial"/>
                <a:cs typeface="Arial"/>
                <a:sym typeface="Arial"/>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66779" y="1166250"/>
            <a:ext cx="5490178"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3000"/>
              <a:buNone/>
            </a:pPr>
            <a:r>
              <a:rPr lang="en-US" sz="2400">
                <a:latin typeface="Arial"/>
                <a:ea typeface="Arial"/>
                <a:cs typeface="Arial"/>
                <a:sym typeface="Arial"/>
              </a:rPr>
              <a:t>Unselected </a:t>
            </a:r>
            <a:r>
              <a:rPr lang="en-US" sz="2400" b="1" i="0">
                <a:latin typeface="Arial"/>
                <a:ea typeface="Arial"/>
                <a:cs typeface="Arial"/>
                <a:sym typeface="Arial"/>
              </a:rPr>
              <a:t> </a:t>
            </a:r>
            <a:br>
              <a:rPr lang="en-US" sz="2400" b="1" i="0">
                <a:latin typeface="Arial"/>
                <a:ea typeface="Arial"/>
                <a:cs typeface="Arial"/>
                <a:sym typeface="Arial"/>
              </a:rPr>
            </a:br>
            <a:r>
              <a:rPr lang="en-US" sz="2400">
                <a:latin typeface="Arial"/>
                <a:ea typeface="Arial"/>
                <a:cs typeface="Arial"/>
                <a:sym typeface="Arial"/>
              </a:rPr>
              <a:t>Support </a:t>
            </a:r>
            <a:r>
              <a:rPr lang="en-US" sz="2400" b="1" i="0">
                <a:latin typeface="Arial"/>
                <a:ea typeface="Arial"/>
                <a:cs typeface="Arial"/>
                <a:sym typeface="Arial"/>
              </a:rPr>
              <a:t>Vector Machine (SVM)</a:t>
            </a:r>
            <a:br>
              <a:rPr lang="en-US" sz="2400" b="1" i="0">
                <a:latin typeface="Arial"/>
                <a:ea typeface="Arial"/>
                <a:cs typeface="Arial"/>
                <a:sym typeface="Arial"/>
              </a:rPr>
            </a:br>
            <a:r>
              <a:rPr lang="en-US" sz="2400" b="1" i="0">
                <a:latin typeface="Arial"/>
                <a:ea typeface="Arial"/>
                <a:cs typeface="Arial"/>
                <a:sym typeface="Arial"/>
              </a:rPr>
              <a:t>Model</a:t>
            </a:r>
            <a:br>
              <a:rPr lang="en-US" sz="2400" b="0" i="0">
                <a:latin typeface="Arial"/>
                <a:ea typeface="Arial"/>
                <a:cs typeface="Arial"/>
                <a:sym typeface="Arial"/>
              </a:rPr>
            </a:br>
            <a:endParaRPr sz="2400"/>
          </a:p>
        </p:txBody>
      </p:sp>
      <p:pic>
        <p:nvPicPr>
          <p:cNvPr id="252" name="Google Shape;252;p32"/>
          <p:cNvPicPr preferRelativeResize="0"/>
          <p:nvPr/>
        </p:nvPicPr>
        <p:blipFill rotWithShape="1">
          <a:blip r:embed="rId3">
            <a:alphaModFix/>
          </a:blip>
          <a:srcRect/>
          <a:stretch/>
        </p:blipFill>
        <p:spPr>
          <a:xfrm>
            <a:off x="4041421" y="654756"/>
            <a:ext cx="5102579" cy="40293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267012" y="1728150"/>
            <a:ext cx="4443883"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3000"/>
              <a:buNone/>
            </a:pPr>
            <a:r>
              <a:rPr lang="en-US" b="1" i="0">
                <a:solidFill>
                  <a:srgbClr val="24292F"/>
                </a:solidFill>
                <a:latin typeface="Arial"/>
                <a:ea typeface="Arial"/>
                <a:cs typeface="Arial"/>
                <a:sym typeface="Arial"/>
              </a:rPr>
              <a:t>Residual Plot</a:t>
            </a:r>
            <a:br>
              <a:rPr lang="en-US" b="1" i="0">
                <a:solidFill>
                  <a:srgbClr val="24292F"/>
                </a:solidFill>
                <a:latin typeface="Arial"/>
                <a:ea typeface="Arial"/>
                <a:cs typeface="Arial"/>
                <a:sym typeface="Arial"/>
              </a:rPr>
            </a:br>
            <a:endParaRPr/>
          </a:p>
        </p:txBody>
      </p:sp>
      <p:pic>
        <p:nvPicPr>
          <p:cNvPr id="258" name="Google Shape;258;p33"/>
          <p:cNvPicPr preferRelativeResize="0"/>
          <p:nvPr/>
        </p:nvPicPr>
        <p:blipFill rotWithShape="1">
          <a:blip r:embed="rId3">
            <a:alphaModFix/>
          </a:blip>
          <a:srcRect/>
          <a:stretch/>
        </p:blipFill>
        <p:spPr>
          <a:xfrm>
            <a:off x="4558495" y="1281112"/>
            <a:ext cx="4543425" cy="2581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741575" y="628557"/>
            <a:ext cx="5751823"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i="0">
                <a:solidFill>
                  <a:srgbClr val="24292F"/>
                </a:solidFill>
                <a:latin typeface="Arial"/>
                <a:ea typeface="Arial"/>
                <a:cs typeface="Arial"/>
                <a:sym typeface="Arial"/>
              </a:rPr>
              <a:t>Real Time Model Performance</a:t>
            </a:r>
            <a:endParaRPr/>
          </a:p>
        </p:txBody>
      </p:sp>
      <p:pic>
        <p:nvPicPr>
          <p:cNvPr id="264" name="Google Shape;264;p34"/>
          <p:cNvPicPr preferRelativeResize="0"/>
          <p:nvPr/>
        </p:nvPicPr>
        <p:blipFill rotWithShape="1">
          <a:blip r:embed="rId3">
            <a:alphaModFix/>
          </a:blip>
          <a:srcRect/>
          <a:stretch/>
        </p:blipFill>
        <p:spPr>
          <a:xfrm>
            <a:off x="1274089" y="1829437"/>
            <a:ext cx="6595822" cy="3171825"/>
          </a:xfrm>
          <a:prstGeom prst="rect">
            <a:avLst/>
          </a:prstGeom>
          <a:noFill/>
          <a:ln>
            <a:noFill/>
          </a:ln>
        </p:spPr>
      </p:pic>
      <p:sp>
        <p:nvSpPr>
          <p:cNvPr id="265" name="Google Shape;265;p34">
            <a:hlinkClick r:id="rId4"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727800" y="500647"/>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SQL Diagram</a:t>
            </a:r>
            <a:endParaRPr/>
          </a:p>
        </p:txBody>
      </p:sp>
      <p:pic>
        <p:nvPicPr>
          <p:cNvPr id="271" name="Google Shape;271;p35"/>
          <p:cNvPicPr preferRelativeResize="0"/>
          <p:nvPr/>
        </p:nvPicPr>
        <p:blipFill rotWithShape="1">
          <a:blip r:embed="rId3">
            <a:alphaModFix/>
          </a:blip>
          <a:srcRect/>
          <a:stretch/>
        </p:blipFill>
        <p:spPr>
          <a:xfrm>
            <a:off x="3391383" y="390603"/>
            <a:ext cx="4813420" cy="4564766"/>
          </a:xfrm>
          <a:prstGeom prst="rect">
            <a:avLst/>
          </a:prstGeom>
          <a:noFill/>
          <a:ln>
            <a:noFill/>
          </a:ln>
        </p:spPr>
      </p:pic>
      <p:sp>
        <p:nvSpPr>
          <p:cNvPr id="272" name="Google Shape;272;p35">
            <a:hlinkClick r:id="rId4"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ctrTitle"/>
          </p:nvPr>
        </p:nvSpPr>
        <p:spPr>
          <a:xfrm>
            <a:off x="1055949" y="374375"/>
            <a:ext cx="6053400" cy="198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4000"/>
              <a:buNone/>
            </a:pPr>
            <a:r>
              <a:rPr lang="en-US"/>
              <a:t>Meet the Team</a:t>
            </a:r>
            <a:endParaRPr/>
          </a:p>
        </p:txBody>
      </p:sp>
      <p:pic>
        <p:nvPicPr>
          <p:cNvPr id="143" name="Google Shape;143;p18"/>
          <p:cNvPicPr preferRelativeResize="0"/>
          <p:nvPr/>
        </p:nvPicPr>
        <p:blipFill>
          <a:blip r:embed="rId3">
            <a:alphaModFix/>
          </a:blip>
          <a:stretch>
            <a:fillRect/>
          </a:stretch>
        </p:blipFill>
        <p:spPr>
          <a:xfrm>
            <a:off x="1189300" y="1833563"/>
            <a:ext cx="1390650" cy="1476375"/>
          </a:xfrm>
          <a:prstGeom prst="rect">
            <a:avLst/>
          </a:prstGeom>
          <a:noFill/>
          <a:ln>
            <a:noFill/>
          </a:ln>
        </p:spPr>
      </p:pic>
      <p:pic>
        <p:nvPicPr>
          <p:cNvPr id="144" name="Google Shape;144;p18"/>
          <p:cNvPicPr preferRelativeResize="0"/>
          <p:nvPr/>
        </p:nvPicPr>
        <p:blipFill>
          <a:blip r:embed="rId4">
            <a:alphaModFix/>
          </a:blip>
          <a:stretch>
            <a:fillRect/>
          </a:stretch>
        </p:blipFill>
        <p:spPr>
          <a:xfrm>
            <a:off x="5633600" y="1833575"/>
            <a:ext cx="1514208" cy="1453350"/>
          </a:xfrm>
          <a:prstGeom prst="rect">
            <a:avLst/>
          </a:prstGeom>
          <a:noFill/>
          <a:ln>
            <a:noFill/>
          </a:ln>
        </p:spPr>
      </p:pic>
      <p:pic>
        <p:nvPicPr>
          <p:cNvPr id="145" name="Google Shape;145;p18"/>
          <p:cNvPicPr preferRelativeResize="0"/>
          <p:nvPr/>
        </p:nvPicPr>
        <p:blipFill>
          <a:blip r:embed="rId5">
            <a:alphaModFix/>
          </a:blip>
          <a:stretch>
            <a:fillRect/>
          </a:stretch>
        </p:blipFill>
        <p:spPr>
          <a:xfrm>
            <a:off x="3411450" y="1823438"/>
            <a:ext cx="1390650" cy="14966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729450" y="62417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i="0">
                <a:solidFill>
                  <a:srgbClr val="24292F"/>
                </a:solidFill>
                <a:latin typeface="Arial"/>
                <a:ea typeface="Arial"/>
                <a:cs typeface="Arial"/>
                <a:sym typeface="Arial"/>
              </a:rPr>
              <a:t>EDA Process</a:t>
            </a:r>
            <a:endParaRPr/>
          </a:p>
        </p:txBody>
      </p:sp>
      <p:sp>
        <p:nvSpPr>
          <p:cNvPr id="278" name="Google Shape;278;p36"/>
          <p:cNvSpPr txBox="1">
            <a:spLocks noGrp="1"/>
          </p:cNvSpPr>
          <p:nvPr>
            <p:ph type="body" idx="1"/>
          </p:nvPr>
        </p:nvSpPr>
        <p:spPr>
          <a:xfrm>
            <a:off x="544255" y="1394902"/>
            <a:ext cx="7688700" cy="2261100"/>
          </a:xfrm>
          <a:prstGeom prst="rect">
            <a:avLst/>
          </a:prstGeom>
          <a:noFill/>
          <a:ln>
            <a:noFill/>
          </a:ln>
        </p:spPr>
        <p:txBody>
          <a:bodyPr spcFirstLastPara="1" wrap="square" lIns="91425" tIns="91425" rIns="91425" bIns="91425" anchor="t" anchorCtr="0">
            <a:noAutofit/>
          </a:bodyPr>
          <a:lstStyle/>
          <a:p>
            <a:pPr marL="146050" lvl="0" indent="0" algn="just" rtl="0">
              <a:lnSpc>
                <a:spcPct val="115000"/>
              </a:lnSpc>
              <a:spcBef>
                <a:spcPts val="0"/>
              </a:spcBef>
              <a:spcAft>
                <a:spcPts val="0"/>
              </a:spcAft>
              <a:buSzPts val="1300"/>
              <a:buNone/>
            </a:pPr>
            <a:r>
              <a:rPr lang="en-US" sz="1600" b="0" i="0">
                <a:solidFill>
                  <a:srgbClr val="24292F"/>
                </a:solidFill>
                <a:latin typeface="Arial"/>
                <a:ea typeface="Arial"/>
                <a:cs typeface="Arial"/>
                <a:sym typeface="Arial"/>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NaN values, and dropped them. Then we did a full conversion, and generated summary statistics to get an idea of the spread of the data values. We noted multiple values that made no sense (like percent values that fell outside 0-100) and marked them for removal.</a:t>
            </a:r>
            <a:endParaRPr/>
          </a:p>
          <a:p>
            <a:pPr marL="146050" lvl="0" indent="0" algn="just" rtl="0">
              <a:lnSpc>
                <a:spcPct val="115000"/>
              </a:lnSpc>
              <a:spcBef>
                <a:spcPts val="0"/>
              </a:spcBef>
              <a:spcAft>
                <a:spcPts val="0"/>
              </a:spcAft>
              <a:buSzPts val="1300"/>
              <a:buNone/>
            </a:pPr>
            <a:r>
              <a:rPr lang="en-US" sz="1600" b="0" i="0">
                <a:solidFill>
                  <a:srgbClr val="24292F"/>
                </a:solidFill>
                <a:latin typeface="Arial"/>
                <a:ea typeface="Arial"/>
                <a:cs typeface="Arial"/>
                <a:sym typeface="Arial"/>
              </a:rPr>
              <a:t>We also went ahead and calculated some feature importances, feature coefficients, and correlations to understand the relationships of the features among each other and with different model types.</a:t>
            </a:r>
            <a:endParaRPr/>
          </a:p>
        </p:txBody>
      </p:sp>
      <p:sp>
        <p:nvSpPr>
          <p:cNvPr id="279" name="Google Shape;279;p36">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1" i="0">
                <a:solidFill>
                  <a:srgbClr val="24292F"/>
                </a:solidFill>
                <a:latin typeface="Arial"/>
                <a:ea typeface="Arial"/>
                <a:cs typeface="Arial"/>
                <a:sym typeface="Arial"/>
              </a:rPr>
              <a:t>EDA Process</a:t>
            </a:r>
            <a:endParaRPr/>
          </a:p>
        </p:txBody>
      </p:sp>
      <p:sp>
        <p:nvSpPr>
          <p:cNvPr id="285" name="Google Shape;285;p3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p>
            <a:pPr marL="146050" lvl="0" indent="0" algn="just" rtl="0">
              <a:lnSpc>
                <a:spcPct val="115000"/>
              </a:lnSpc>
              <a:spcBef>
                <a:spcPts val="0"/>
              </a:spcBef>
              <a:spcAft>
                <a:spcPts val="0"/>
              </a:spcAft>
              <a:buSzPts val="1300"/>
              <a:buNone/>
            </a:pPr>
            <a:r>
              <a:rPr lang="en-US" sz="1800" b="0" i="0">
                <a:solidFill>
                  <a:srgbClr val="24292F"/>
                </a:solidFill>
                <a:latin typeface="Arial"/>
                <a:ea typeface="Arial"/>
                <a:cs typeface="Arial"/>
                <a:sym typeface="Arial"/>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endParaRPr/>
          </a:p>
        </p:txBody>
      </p:sp>
      <p:sp>
        <p:nvSpPr>
          <p:cNvPr id="286" name="Google Shape;286;p37">
            <a:hlinkClick r:id="rId3" action="ppaction://hlinksldjump"/>
          </p:cNvPr>
          <p:cNvSpPr/>
          <p:nvPr/>
        </p:nvSpPr>
        <p:spPr>
          <a:xfrm>
            <a:off x="8658550" y="4718500"/>
            <a:ext cx="375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0"/>
        <p:cNvGrpSpPr/>
        <p:nvPr/>
      </p:nvGrpSpPr>
      <p:grpSpPr>
        <a:xfrm>
          <a:off x="0" y="0"/>
          <a:ext cx="0" cy="0"/>
          <a:chOff x="0" y="0"/>
          <a:chExt cx="0" cy="0"/>
        </a:xfrm>
      </p:grpSpPr>
      <p:sp>
        <p:nvSpPr>
          <p:cNvPr id="291" name="Google Shape;291;p38"/>
          <p:cNvSpPr txBox="1">
            <a:spLocks noGrp="1"/>
          </p:cNvSpPr>
          <p:nvPr>
            <p:ph type="title"/>
          </p:nvPr>
        </p:nvSpPr>
        <p:spPr>
          <a:xfrm>
            <a:off x="729450" y="864300"/>
            <a:ext cx="7021200" cy="67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b="0"/>
              <a:t>Conclusion</a:t>
            </a:r>
            <a:endParaRPr/>
          </a:p>
        </p:txBody>
      </p:sp>
      <p:sp>
        <p:nvSpPr>
          <p:cNvPr id="292" name="Google Shape;292;p38"/>
          <p:cNvSpPr txBox="1">
            <a:spLocks noGrp="1"/>
          </p:cNvSpPr>
          <p:nvPr>
            <p:ph type="title"/>
          </p:nvPr>
        </p:nvSpPr>
        <p:spPr>
          <a:xfrm>
            <a:off x="729450" y="1538400"/>
            <a:ext cx="7021200" cy="2211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3000"/>
              <a:buNone/>
            </a:pPr>
            <a:r>
              <a:rPr lang="en-US" sz="1800" b="0" i="0">
                <a:solidFill>
                  <a:schemeClr val="lt1"/>
                </a:solidFill>
                <a:latin typeface="Arial"/>
                <a:ea typeface="Arial"/>
                <a:cs typeface="Arial"/>
                <a:sym typeface="Arial"/>
              </a:rPr>
              <a:t>In conclusion, there is certainly limitations to the model. While it does not predict the N-Butane Vol% exactly, it does seem to trend the general direction of the N-Butane Vol%, and generally predicts this figure within 2-5 Vol% points. In fact, the larger discrepancies between actual and predicted seem to occur when certain temperature and flow measurements were zero, which indicates either process upset or instrument error. By only allowing the prediction to occur when all input data streams are within normal operating conditions, performance is likely to improve.</a:t>
            </a:r>
            <a:endParaRPr sz="3200" b="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3000"/>
              <a:buNone/>
            </a:pPr>
            <a:r>
              <a:rPr lang="en-US"/>
              <a:t>T0pic</a:t>
            </a:r>
            <a:endParaRPr/>
          </a:p>
        </p:txBody>
      </p:sp>
      <p:sp>
        <p:nvSpPr>
          <p:cNvPr id="151" name="Google Shape;151;p19"/>
          <p:cNvSpPr txBox="1">
            <a:spLocks noGrp="1"/>
          </p:cNvSpPr>
          <p:nvPr>
            <p:ph type="body" idx="2"/>
          </p:nvPr>
        </p:nvSpPr>
        <p:spPr>
          <a:xfrm>
            <a:off x="4464404" y="649500"/>
            <a:ext cx="3374400" cy="3025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2800">
                <a:solidFill>
                  <a:schemeClr val="dk2"/>
                </a:solidFill>
                <a:latin typeface="Arial"/>
                <a:ea typeface="Arial"/>
                <a:cs typeface="Arial"/>
                <a:sym typeface="Arial"/>
              </a:rPr>
              <a:t>N-Butane Recycle Build Up</a:t>
            </a:r>
            <a:endParaRPr sz="2400">
              <a:solidFill>
                <a:schemeClr val="dk2"/>
              </a:solidFill>
            </a:endParaRPr>
          </a:p>
        </p:txBody>
      </p:sp>
      <p:pic>
        <p:nvPicPr>
          <p:cNvPr id="152" name="Google Shape;152;p19" descr="e424b3"/>
          <p:cNvPicPr preferRelativeResize="0"/>
          <p:nvPr/>
        </p:nvPicPr>
        <p:blipFill rotWithShape="1">
          <a:blip r:embed="rId3">
            <a:alphaModFix/>
          </a:blip>
          <a:srcRect/>
          <a:stretch/>
        </p:blipFill>
        <p:spPr>
          <a:xfrm>
            <a:off x="7486185" y="4525941"/>
            <a:ext cx="1479395" cy="507852"/>
          </a:xfrm>
          <a:prstGeom prst="rect">
            <a:avLst/>
          </a:prstGeom>
          <a:noFill/>
          <a:ln>
            <a:noFill/>
          </a:ln>
        </p:spPr>
      </p:pic>
      <p:pic>
        <p:nvPicPr>
          <p:cNvPr id="153" name="Google Shape;153;p19" descr="Krotz Springs - Delek US"/>
          <p:cNvPicPr preferRelativeResize="0"/>
          <p:nvPr/>
        </p:nvPicPr>
        <p:blipFill rotWithShape="1">
          <a:blip r:embed="rId4">
            <a:alphaModFix/>
          </a:blip>
          <a:srcRect/>
          <a:stretch/>
        </p:blipFill>
        <p:spPr>
          <a:xfrm>
            <a:off x="5304669" y="1840560"/>
            <a:ext cx="2886306" cy="28863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2800" b="0" i="0" u="none" strike="noStrike">
                <a:solidFill>
                  <a:schemeClr val="lt1"/>
                </a:solidFill>
                <a:latin typeface="Proxima Nova"/>
                <a:ea typeface="Proxima Nova"/>
                <a:cs typeface="Proxima Nova"/>
                <a:sym typeface="Proxima Nova"/>
              </a:rPr>
              <a:t>Reason why topic was chosen</a:t>
            </a:r>
            <a:br>
              <a:rPr lang="en-US" sz="4000" b="0">
                <a:solidFill>
                  <a:schemeClr val="lt1"/>
                </a:solidFill>
              </a:rPr>
            </a:br>
            <a:endParaRPr sz="4000">
              <a:solidFill>
                <a:schemeClr val="lt1"/>
              </a:solidFill>
            </a:endParaRPr>
          </a:p>
        </p:txBody>
      </p:sp>
      <p:sp>
        <p:nvSpPr>
          <p:cNvPr id="159" name="Google Shape;159;p20"/>
          <p:cNvSpPr txBox="1">
            <a:spLocks noGrp="1"/>
          </p:cNvSpPr>
          <p:nvPr>
            <p:ph type="body" idx="2"/>
          </p:nvPr>
        </p:nvSpPr>
        <p:spPr>
          <a:xfrm>
            <a:off x="4942119" y="869405"/>
            <a:ext cx="3971425" cy="3025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This topic interest us</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Availability of sources</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Shows Machine Learning potential</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Challenging</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Manageable</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Significant</a:t>
            </a:r>
            <a:endParaRPr/>
          </a:p>
          <a:p>
            <a:pPr marL="457200" lvl="0" indent="-311150" algn="l" rtl="0">
              <a:lnSpc>
                <a:spcPct val="115000"/>
              </a:lnSpc>
              <a:spcBef>
                <a:spcPts val="0"/>
              </a:spcBef>
              <a:spcAft>
                <a:spcPts val="0"/>
              </a:spcAft>
              <a:buSzPts val="1300"/>
              <a:buChar char="●"/>
            </a:pPr>
            <a:r>
              <a:rPr lang="en-US" sz="1800">
                <a:solidFill>
                  <a:schemeClr val="dk2"/>
                </a:solidFill>
                <a:latin typeface="Proxima Nova"/>
                <a:ea typeface="Proxima Nova"/>
                <a:cs typeface="Proxima Nova"/>
                <a:sym typeface="Proxima Nova"/>
              </a:rPr>
              <a:t>Great interview preparation</a:t>
            </a:r>
            <a:br>
              <a:rPr lang="en-US" sz="1400" b="0" i="0" u="none" strike="noStrike">
                <a:solidFill>
                  <a:srgbClr val="616161"/>
                </a:solidFill>
                <a:latin typeface="Proxima Nova"/>
                <a:ea typeface="Proxima Nova"/>
                <a:cs typeface="Proxima Nova"/>
                <a:sym typeface="Proxima Nova"/>
              </a:rPr>
            </a:b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3000"/>
              <a:buNone/>
            </a:pPr>
            <a:r>
              <a:rPr lang="en-US"/>
              <a:t>Description</a:t>
            </a:r>
            <a:endParaRPr/>
          </a:p>
        </p:txBody>
      </p:sp>
      <p:sp>
        <p:nvSpPr>
          <p:cNvPr id="165" name="Google Shape;165;p21"/>
          <p:cNvSpPr txBox="1">
            <a:spLocks noGrp="1"/>
          </p:cNvSpPr>
          <p:nvPr>
            <p:ph type="body" idx="2"/>
          </p:nvPr>
        </p:nvSpPr>
        <p:spPr>
          <a:xfrm>
            <a:off x="4646342" y="914010"/>
            <a:ext cx="4103005" cy="3025500"/>
          </a:xfrm>
          <a:prstGeom prst="rect">
            <a:avLst/>
          </a:prstGeom>
          <a:noFill/>
          <a:ln>
            <a:noFill/>
          </a:ln>
        </p:spPr>
        <p:txBody>
          <a:bodyPr spcFirstLastPara="1" wrap="square" lIns="91425" tIns="91425" rIns="91425" bIns="91425" anchor="t" anchorCtr="0">
            <a:noAutofit/>
          </a:bodyPr>
          <a:lstStyle/>
          <a:p>
            <a:pPr marL="146050" lvl="0" indent="0" algn="just" rtl="0">
              <a:lnSpc>
                <a:spcPct val="115000"/>
              </a:lnSpc>
              <a:spcBef>
                <a:spcPts val="0"/>
              </a:spcBef>
              <a:spcAft>
                <a:spcPts val="0"/>
              </a:spcAft>
              <a:buSzPts val="1300"/>
              <a:buNone/>
            </a:pPr>
            <a:r>
              <a:rPr lang="en-US" sz="2000" b="0" i="0">
                <a:solidFill>
                  <a:srgbClr val="24292F"/>
                </a:solidFill>
                <a:latin typeface="Arial"/>
                <a:ea typeface="Arial"/>
                <a:cs typeface="Arial"/>
                <a:sym typeface="Arial"/>
              </a:rPr>
              <a:t>Utilize plant data from multiple unit assets to develop machine learning methods to predict "live" volume percentage of N-Butane build up in Tower A recycle line to Reactor.</a:t>
            </a:r>
            <a:endParaRPr/>
          </a:p>
          <a:p>
            <a:pPr marL="457200" lvl="0" indent="-228600" algn="l" rtl="0">
              <a:lnSpc>
                <a:spcPct val="115000"/>
              </a:lnSpc>
              <a:spcBef>
                <a:spcPts val="0"/>
              </a:spcBef>
              <a:spcAft>
                <a:spcPts val="0"/>
              </a:spcAft>
              <a:buSzPts val="1300"/>
              <a:buNone/>
            </a:pP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463695" y="1392828"/>
            <a:ext cx="4065024" cy="24207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800" b="0" i="0" u="none" strike="noStrike">
                <a:solidFill>
                  <a:schemeClr val="lt1"/>
                </a:solidFill>
                <a:latin typeface="Proxima Nova"/>
                <a:ea typeface="Proxima Nova"/>
                <a:cs typeface="Proxima Nova"/>
                <a:sym typeface="Proxima Nova"/>
              </a:rPr>
              <a:t>Technologies Utilized</a:t>
            </a:r>
            <a:endParaRPr sz="4000">
              <a:solidFill>
                <a:schemeClr val="lt1"/>
              </a:solidFill>
            </a:endParaRPr>
          </a:p>
        </p:txBody>
      </p:sp>
      <p:sp>
        <p:nvSpPr>
          <p:cNvPr id="171" name="Google Shape;171;p22"/>
          <p:cNvSpPr txBox="1">
            <a:spLocks noGrp="1"/>
          </p:cNvSpPr>
          <p:nvPr>
            <p:ph type="body" idx="2"/>
          </p:nvPr>
        </p:nvSpPr>
        <p:spPr>
          <a:xfrm>
            <a:off x="4830233" y="-44599"/>
            <a:ext cx="4187387" cy="1880564"/>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Arial"/>
              <a:buChar char="•"/>
            </a:pPr>
            <a:r>
              <a:rPr lang="en-US" sz="1600" i="0" u="none" strike="noStrike">
                <a:solidFill>
                  <a:srgbClr val="24292E"/>
                </a:solidFill>
                <a:latin typeface="Arial"/>
                <a:ea typeface="Arial"/>
                <a:cs typeface="Arial"/>
                <a:sym typeface="Arial"/>
              </a:rPr>
              <a:t>Github</a:t>
            </a:r>
            <a:endParaRPr sz="1600" i="0" u="none" strike="noStrike">
              <a:solidFill>
                <a:srgbClr val="24292E"/>
              </a:solidFill>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US" sz="1600" i="0" u="none" strike="noStrike">
                <a:solidFill>
                  <a:srgbClr val="24292E"/>
                </a:solidFill>
                <a:latin typeface="Arial"/>
                <a:ea typeface="Arial"/>
                <a:cs typeface="Arial"/>
                <a:sym typeface="Arial"/>
              </a:rPr>
              <a:t>Python </a:t>
            </a:r>
            <a:endParaRPr/>
          </a:p>
          <a:p>
            <a:pPr marL="457200" lvl="0" indent="-311150" algn="l" rtl="0">
              <a:lnSpc>
                <a:spcPct val="115000"/>
              </a:lnSpc>
              <a:spcBef>
                <a:spcPts val="0"/>
              </a:spcBef>
              <a:spcAft>
                <a:spcPts val="0"/>
              </a:spcAft>
              <a:buSzPts val="1300"/>
              <a:buFont typeface="Arial"/>
              <a:buChar char="•"/>
            </a:pPr>
            <a:r>
              <a:rPr lang="en-US" sz="1600" i="0" u="none" strike="noStrike">
                <a:solidFill>
                  <a:srgbClr val="24292E"/>
                </a:solidFill>
                <a:latin typeface="Arial"/>
                <a:ea typeface="Arial"/>
                <a:cs typeface="Arial"/>
                <a:sym typeface="Arial"/>
              </a:rPr>
              <a:t>Jupyter Notebook</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Google Colab</a:t>
            </a:r>
            <a:endParaRPr sz="1600">
              <a:solidFill>
                <a:srgbClr val="24292E"/>
              </a:solidFill>
              <a:latin typeface="Arial"/>
              <a:ea typeface="Arial"/>
              <a:cs typeface="Arial"/>
              <a:sym typeface="Arial"/>
            </a:endParaRPr>
          </a:p>
          <a:p>
            <a:pPr marL="457200" lvl="0" indent="-330200" algn="l" rtl="0">
              <a:lnSpc>
                <a:spcPct val="115000"/>
              </a:lnSpc>
              <a:spcBef>
                <a:spcPts val="0"/>
              </a:spcBef>
              <a:spcAft>
                <a:spcPts val="0"/>
              </a:spcAft>
              <a:buClr>
                <a:srgbClr val="24292E"/>
              </a:buClr>
              <a:buSzPts val="1600"/>
              <a:buFont typeface="Arial"/>
              <a:buChar char="•"/>
            </a:pPr>
            <a:r>
              <a:rPr lang="en-US" sz="1600">
                <a:solidFill>
                  <a:srgbClr val="24292E"/>
                </a:solidFill>
                <a:latin typeface="Arial"/>
                <a:ea typeface="Arial"/>
                <a:cs typeface="Arial"/>
                <a:sym typeface="Arial"/>
              </a:rPr>
              <a:t>Google docs</a:t>
            </a:r>
            <a:endParaRPr sz="1600">
              <a:solidFill>
                <a:srgbClr val="24292E"/>
              </a:solidFill>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Machine Learning</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Mongo DB</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Modeling</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Excel</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PostgreSQL</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Pgadmin</a:t>
            </a:r>
            <a:endParaRPr sz="1600">
              <a:solidFill>
                <a:srgbClr val="24292E"/>
              </a:solidFill>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Quick Data Base Diagram</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Flask</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HTML, CSS</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Tableau</a:t>
            </a:r>
            <a:endParaRPr sz="1600">
              <a:solidFill>
                <a:srgbClr val="24292E"/>
              </a:solidFill>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AWS</a:t>
            </a:r>
            <a:endParaRPr/>
          </a:p>
          <a:p>
            <a:pPr marL="457200" lvl="0" indent="-311150" algn="l" rtl="0">
              <a:lnSpc>
                <a:spcPct val="115000"/>
              </a:lnSpc>
              <a:spcBef>
                <a:spcPts val="0"/>
              </a:spcBef>
              <a:spcAft>
                <a:spcPts val="0"/>
              </a:spcAft>
              <a:buSzPts val="1300"/>
              <a:buFont typeface="Arial"/>
              <a:buChar char="•"/>
            </a:pPr>
            <a:r>
              <a:rPr lang="en-US" sz="1600">
                <a:solidFill>
                  <a:srgbClr val="24292E"/>
                </a:solidFill>
                <a:latin typeface="Arial"/>
                <a:ea typeface="Arial"/>
                <a:cs typeface="Arial"/>
                <a:sym typeface="Arial"/>
              </a:rPr>
              <a:t>Pandas</a:t>
            </a:r>
            <a:endParaRPr/>
          </a:p>
          <a:p>
            <a:pPr marL="457200" lvl="0" indent="-330200" algn="l" rtl="0">
              <a:lnSpc>
                <a:spcPct val="115000"/>
              </a:lnSpc>
              <a:spcBef>
                <a:spcPts val="0"/>
              </a:spcBef>
              <a:spcAft>
                <a:spcPts val="0"/>
              </a:spcAft>
              <a:buSzPts val="1600"/>
              <a:buFont typeface="Arial"/>
              <a:buChar char="•"/>
            </a:pPr>
            <a:r>
              <a:rPr lang="en-US" sz="1600" b="0" i="0">
                <a:latin typeface="Arial"/>
                <a:ea typeface="Arial"/>
                <a:cs typeface="Arial"/>
                <a:sym typeface="Arial"/>
              </a:rPr>
              <a:t>Extract-Transform-Load (ETL)</a:t>
            </a:r>
            <a:endParaRPr sz="1600" b="0" i="0">
              <a:solidFill>
                <a:srgbClr val="24292E"/>
              </a:solidFill>
              <a:latin typeface="Arial"/>
              <a:ea typeface="Arial"/>
              <a:cs typeface="Arial"/>
              <a:sym typeface="Arial"/>
            </a:endParaRPr>
          </a:p>
          <a:p>
            <a:pPr marL="457200" lvl="0" indent="-228600" algn="l" rtl="0">
              <a:lnSpc>
                <a:spcPct val="115000"/>
              </a:lnSpc>
              <a:spcBef>
                <a:spcPts val="0"/>
              </a:spcBef>
              <a:spcAft>
                <a:spcPts val="0"/>
              </a:spcAft>
              <a:buSzPts val="1300"/>
              <a:buFont typeface="Arial"/>
              <a:buNone/>
            </a:pPr>
            <a:endParaRPr sz="1600">
              <a:solidFill>
                <a:srgbClr val="24292E"/>
              </a:solidFill>
              <a:latin typeface="Arial"/>
              <a:ea typeface="Arial"/>
              <a:cs typeface="Arial"/>
              <a:sym typeface="Arial"/>
            </a:endParaRPr>
          </a:p>
          <a:p>
            <a:pPr marL="146050" lvl="0" indent="0" algn="l" rtl="0">
              <a:lnSpc>
                <a:spcPct val="115000"/>
              </a:lnSpc>
              <a:spcBef>
                <a:spcPts val="0"/>
              </a:spcBef>
              <a:spcAft>
                <a:spcPts val="0"/>
              </a:spcAft>
              <a:buSzPts val="1300"/>
              <a:buNone/>
            </a:pPr>
            <a:endParaRPr sz="1600" i="0">
              <a:solidFill>
                <a:srgbClr val="24292F"/>
              </a:solidFill>
              <a:latin typeface="Arial"/>
              <a:ea typeface="Arial"/>
              <a:cs typeface="Arial"/>
              <a:sym typeface="Arial"/>
            </a:endParaRPr>
          </a:p>
        </p:txBody>
      </p:sp>
      <p:pic>
        <p:nvPicPr>
          <p:cNvPr id="172" name="Google Shape;172;p22"/>
          <p:cNvPicPr preferRelativeResize="0"/>
          <p:nvPr/>
        </p:nvPicPr>
        <p:blipFill rotWithShape="1">
          <a:blip r:embed="rId3">
            <a:alphaModFix/>
          </a:blip>
          <a:srcRect/>
          <a:stretch/>
        </p:blipFill>
        <p:spPr>
          <a:xfrm>
            <a:off x="401095" y="2667467"/>
            <a:ext cx="824301" cy="805983"/>
          </a:xfrm>
          <a:prstGeom prst="rect">
            <a:avLst/>
          </a:prstGeom>
          <a:noFill/>
          <a:ln>
            <a:noFill/>
          </a:ln>
        </p:spPr>
      </p:pic>
      <p:pic>
        <p:nvPicPr>
          <p:cNvPr id="173" name="Google Shape;173;p22"/>
          <p:cNvPicPr preferRelativeResize="0"/>
          <p:nvPr/>
        </p:nvPicPr>
        <p:blipFill rotWithShape="1">
          <a:blip r:embed="rId4">
            <a:alphaModFix/>
          </a:blip>
          <a:srcRect/>
          <a:stretch/>
        </p:blipFill>
        <p:spPr>
          <a:xfrm>
            <a:off x="1532703" y="3187247"/>
            <a:ext cx="1172772" cy="1209421"/>
          </a:xfrm>
          <a:prstGeom prst="rect">
            <a:avLst/>
          </a:prstGeom>
          <a:noFill/>
          <a:ln>
            <a:noFill/>
          </a:ln>
        </p:spPr>
      </p:pic>
      <p:pic>
        <p:nvPicPr>
          <p:cNvPr id="174" name="Google Shape;174;p22"/>
          <p:cNvPicPr preferRelativeResize="0"/>
          <p:nvPr/>
        </p:nvPicPr>
        <p:blipFill rotWithShape="1">
          <a:blip r:embed="rId5">
            <a:alphaModFix/>
          </a:blip>
          <a:srcRect/>
          <a:stretch/>
        </p:blipFill>
        <p:spPr>
          <a:xfrm>
            <a:off x="2954269" y="2736850"/>
            <a:ext cx="995592" cy="736600"/>
          </a:xfrm>
          <a:prstGeom prst="rect">
            <a:avLst/>
          </a:prstGeom>
          <a:noFill/>
          <a:ln>
            <a:noFill/>
          </a:ln>
        </p:spPr>
      </p:pic>
      <p:pic>
        <p:nvPicPr>
          <p:cNvPr id="175" name="Google Shape;175;p22"/>
          <p:cNvPicPr preferRelativeResize="0"/>
          <p:nvPr/>
        </p:nvPicPr>
        <p:blipFill rotWithShape="1">
          <a:blip r:embed="rId6">
            <a:alphaModFix/>
          </a:blip>
          <a:srcRect/>
          <a:stretch/>
        </p:blipFill>
        <p:spPr>
          <a:xfrm>
            <a:off x="247692" y="3750672"/>
            <a:ext cx="1172772" cy="1172772"/>
          </a:xfrm>
          <a:prstGeom prst="rect">
            <a:avLst/>
          </a:prstGeom>
          <a:noFill/>
          <a:ln>
            <a:noFill/>
          </a:ln>
        </p:spPr>
      </p:pic>
      <p:pic>
        <p:nvPicPr>
          <p:cNvPr id="176" name="Google Shape;176;p22"/>
          <p:cNvPicPr preferRelativeResize="0"/>
          <p:nvPr/>
        </p:nvPicPr>
        <p:blipFill rotWithShape="1">
          <a:blip r:embed="rId7">
            <a:alphaModFix/>
          </a:blip>
          <a:srcRect/>
          <a:stretch/>
        </p:blipFill>
        <p:spPr>
          <a:xfrm>
            <a:off x="3138458" y="3782047"/>
            <a:ext cx="1060821" cy="1060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4400">
                <a:solidFill>
                  <a:schemeClr val="lt1"/>
                </a:solidFill>
                <a:latin typeface="Arial"/>
                <a:ea typeface="Arial"/>
                <a:cs typeface="Arial"/>
                <a:sym typeface="Arial"/>
              </a:rPr>
              <a:t>N-Butane Recycle Build Up</a:t>
            </a:r>
            <a:endParaRPr sz="3000">
              <a:solidFill>
                <a:schemeClr val="lt1"/>
              </a:solidFill>
            </a:endParaRPr>
          </a:p>
        </p:txBody>
      </p:sp>
      <p:sp>
        <p:nvSpPr>
          <p:cNvPr id="182" name="Google Shape;182;p23"/>
          <p:cNvSpPr txBox="1">
            <a:spLocks noGrp="1"/>
          </p:cNvSpPr>
          <p:nvPr>
            <p:ph type="body" idx="2"/>
          </p:nvPr>
        </p:nvSpPr>
        <p:spPr>
          <a:xfrm>
            <a:off x="5185125" y="395125"/>
            <a:ext cx="3374400" cy="31356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n-US"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300"/>
          </a:p>
          <a:p>
            <a:pPr marL="0" lvl="0" indent="0" algn="just" rtl="0">
              <a:lnSpc>
                <a:spcPct val="115000"/>
              </a:lnSpc>
              <a:spcBef>
                <a:spcPts val="1600"/>
              </a:spcBef>
              <a:spcAft>
                <a:spcPts val="1600"/>
              </a:spcAft>
              <a:buNone/>
            </a:pP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a:hlinkClick r:id="rId3" action="ppaction://hlinksldjump"/>
          </p:cNvPr>
          <p:cNvSpPr txBox="1">
            <a:spLocks noGrp="1"/>
          </p:cNvSpPr>
          <p:nvPr>
            <p:ph type="title"/>
          </p:nvPr>
        </p:nvSpPr>
        <p:spPr>
          <a:xfrm>
            <a:off x="424875" y="512250"/>
            <a:ext cx="4304400" cy="6645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Char char="●"/>
            </a:pPr>
            <a:r>
              <a:rPr lang="en-US" sz="2800"/>
              <a:t>Process Block Flow</a:t>
            </a:r>
            <a:endParaRPr sz="2800"/>
          </a:p>
        </p:txBody>
      </p:sp>
      <p:sp>
        <p:nvSpPr>
          <p:cNvPr id="188" name="Google Shape;188;p24">
            <a:hlinkClick r:id="rId4" action="ppaction://hlinksldjump"/>
          </p:cNvPr>
          <p:cNvSpPr txBox="1">
            <a:spLocks noGrp="1"/>
          </p:cNvSpPr>
          <p:nvPr>
            <p:ph type="title"/>
          </p:nvPr>
        </p:nvSpPr>
        <p:spPr>
          <a:xfrm>
            <a:off x="442975" y="1162951"/>
            <a:ext cx="3300900" cy="664500"/>
          </a:xfrm>
          <a:prstGeom prst="rect">
            <a:avLst/>
          </a:prstGeom>
          <a:noFill/>
          <a:ln>
            <a:noFill/>
          </a:ln>
        </p:spPr>
        <p:txBody>
          <a:bodyPr spcFirstLastPara="1" wrap="square" lIns="91425" tIns="91425" rIns="91425" bIns="91425" anchor="t" anchorCtr="0">
            <a:noAutofit/>
          </a:bodyPr>
          <a:lstStyle/>
          <a:p>
            <a:pPr marL="457200" lvl="0" indent="-406400" algn="l" rtl="0">
              <a:lnSpc>
                <a:spcPct val="100000"/>
              </a:lnSpc>
              <a:spcBef>
                <a:spcPts val="0"/>
              </a:spcBef>
              <a:spcAft>
                <a:spcPts val="0"/>
              </a:spcAft>
              <a:buSzPts val="2800"/>
              <a:buChar char="●"/>
            </a:pPr>
            <a:r>
              <a:rPr lang="en-US" sz="2800"/>
              <a:t>Content</a:t>
            </a:r>
            <a:endParaRPr sz="2800" b="0"/>
          </a:p>
        </p:txBody>
      </p:sp>
      <p:sp>
        <p:nvSpPr>
          <p:cNvPr id="189" name="Google Shape;189;p24">
            <a:hlinkClick r:id="rId5" action="ppaction://hlinksldjump"/>
          </p:cNvPr>
          <p:cNvSpPr txBox="1"/>
          <p:nvPr/>
        </p:nvSpPr>
        <p:spPr>
          <a:xfrm>
            <a:off x="457200" y="1752600"/>
            <a:ext cx="4544700" cy="9543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rgbClr val="FFFFFF"/>
              </a:buClr>
              <a:buSzPts val="2500"/>
              <a:buFont typeface="Raleway"/>
              <a:buChar char="●"/>
            </a:pPr>
            <a:r>
              <a:rPr lang="en-US" sz="2500" b="1">
                <a:solidFill>
                  <a:srgbClr val="FFFFFF"/>
                </a:solidFill>
                <a:latin typeface="Raleway"/>
                <a:ea typeface="Raleway"/>
                <a:cs typeface="Raleway"/>
                <a:sym typeface="Raleway"/>
              </a:rPr>
              <a:t>Provisional Machine Learning Model</a:t>
            </a:r>
            <a:endParaRPr sz="2500" b="1">
              <a:solidFill>
                <a:srgbClr val="FFFFFF"/>
              </a:solidFill>
              <a:latin typeface="Raleway"/>
              <a:ea typeface="Raleway"/>
              <a:cs typeface="Raleway"/>
              <a:sym typeface="Raleway"/>
            </a:endParaRPr>
          </a:p>
        </p:txBody>
      </p:sp>
      <p:sp>
        <p:nvSpPr>
          <p:cNvPr id="190" name="Google Shape;190;p24">
            <a:hlinkClick r:id="rId6" action="ppaction://hlinksldjump"/>
          </p:cNvPr>
          <p:cNvSpPr txBox="1"/>
          <p:nvPr/>
        </p:nvSpPr>
        <p:spPr>
          <a:xfrm>
            <a:off x="434275" y="2722050"/>
            <a:ext cx="4141500" cy="12930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rgbClr val="FFFFFF"/>
              </a:buClr>
              <a:buSzPts val="2400"/>
              <a:buChar char="●"/>
            </a:pPr>
            <a:r>
              <a:rPr lang="en-US" sz="2400" b="1">
                <a:solidFill>
                  <a:srgbClr val="FFFFFF"/>
                </a:solidFill>
              </a:rPr>
              <a:t>Description of the analysis phase of the project</a:t>
            </a:r>
            <a:endParaRPr sz="800">
              <a:solidFill>
                <a:srgbClr val="FFFFFF"/>
              </a:solidFill>
            </a:endParaRPr>
          </a:p>
        </p:txBody>
      </p:sp>
      <p:sp>
        <p:nvSpPr>
          <p:cNvPr id="191" name="Google Shape;191;p24">
            <a:hlinkClick r:id="rId7" action="ppaction://hlinksldjump"/>
          </p:cNvPr>
          <p:cNvSpPr txBox="1"/>
          <p:nvPr/>
        </p:nvSpPr>
        <p:spPr>
          <a:xfrm>
            <a:off x="4925700" y="507825"/>
            <a:ext cx="4141500" cy="8928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dk2"/>
              </a:buClr>
              <a:buSzPts val="2300"/>
              <a:buChar char="●"/>
            </a:pPr>
            <a:r>
              <a:rPr lang="en-US" sz="2300" b="1">
                <a:solidFill>
                  <a:schemeClr val="dk2"/>
                </a:solidFill>
              </a:rPr>
              <a:t>Explanation of Model Choice</a:t>
            </a:r>
            <a:endParaRPr sz="700">
              <a:solidFill>
                <a:schemeClr val="dk2"/>
              </a:solidFill>
            </a:endParaRPr>
          </a:p>
        </p:txBody>
      </p:sp>
      <p:sp>
        <p:nvSpPr>
          <p:cNvPr id="192" name="Google Shape;192;p24">
            <a:hlinkClick r:id="rId8" action="ppaction://hlinksldjump"/>
          </p:cNvPr>
          <p:cNvSpPr txBox="1"/>
          <p:nvPr/>
        </p:nvSpPr>
        <p:spPr>
          <a:xfrm>
            <a:off x="4925700" y="1386450"/>
            <a:ext cx="3912300" cy="10158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Clr>
                <a:schemeClr val="dk2"/>
              </a:buClr>
              <a:buSzPts val="2700"/>
              <a:buChar char="●"/>
            </a:pPr>
            <a:r>
              <a:rPr lang="en-US" sz="2700" b="1">
                <a:solidFill>
                  <a:schemeClr val="dk2"/>
                </a:solidFill>
              </a:rPr>
              <a:t>Unselected  </a:t>
            </a:r>
            <a:br>
              <a:rPr lang="en-US" sz="2700" b="1">
                <a:solidFill>
                  <a:schemeClr val="dk2"/>
                </a:solidFill>
              </a:rPr>
            </a:br>
            <a:r>
              <a:rPr lang="en-US" sz="2700" b="1">
                <a:solidFill>
                  <a:schemeClr val="dk2"/>
                </a:solidFill>
              </a:rPr>
              <a:t>Models</a:t>
            </a:r>
            <a:endParaRPr sz="1100"/>
          </a:p>
        </p:txBody>
      </p:sp>
      <p:sp>
        <p:nvSpPr>
          <p:cNvPr id="193" name="Google Shape;193;p24">
            <a:hlinkClick r:id="rId9" action="ppaction://hlinksldjump"/>
          </p:cNvPr>
          <p:cNvSpPr txBox="1"/>
          <p:nvPr/>
        </p:nvSpPr>
        <p:spPr>
          <a:xfrm>
            <a:off x="4925700" y="2338675"/>
            <a:ext cx="3912300" cy="6003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Clr>
                <a:schemeClr val="dk2"/>
              </a:buClr>
              <a:buSzPts val="2700"/>
              <a:buChar char="●"/>
            </a:pPr>
            <a:r>
              <a:rPr lang="en-US" sz="2700" b="1">
                <a:solidFill>
                  <a:schemeClr val="dk2"/>
                </a:solidFill>
              </a:rPr>
              <a:t>SQL Diagram</a:t>
            </a:r>
            <a:endParaRPr sz="1100"/>
          </a:p>
        </p:txBody>
      </p:sp>
      <p:sp>
        <p:nvSpPr>
          <p:cNvPr id="194" name="Google Shape;194;p24">
            <a:hlinkClick r:id="rId10" action="ppaction://hlinksldjump"/>
          </p:cNvPr>
          <p:cNvSpPr txBox="1"/>
          <p:nvPr/>
        </p:nvSpPr>
        <p:spPr>
          <a:xfrm>
            <a:off x="4925700" y="3058875"/>
            <a:ext cx="3912300" cy="600300"/>
          </a:xfrm>
          <a:prstGeom prst="rect">
            <a:avLst/>
          </a:prstGeom>
          <a:noFill/>
          <a:ln>
            <a:noFill/>
          </a:ln>
        </p:spPr>
        <p:txBody>
          <a:bodyPr spcFirstLastPara="1" wrap="square" lIns="91425" tIns="91425" rIns="91425" bIns="91425" anchor="t" anchorCtr="0">
            <a:spAutoFit/>
          </a:bodyPr>
          <a:lstStyle/>
          <a:p>
            <a:pPr marL="457200" lvl="0" indent="-400050" algn="l" rtl="0">
              <a:spcBef>
                <a:spcPts val="0"/>
              </a:spcBef>
              <a:spcAft>
                <a:spcPts val="0"/>
              </a:spcAft>
              <a:buClr>
                <a:schemeClr val="dk2"/>
              </a:buClr>
              <a:buSzPts val="2700"/>
              <a:buChar char="●"/>
            </a:pPr>
            <a:r>
              <a:rPr lang="en-US" sz="2700" b="1">
                <a:solidFill>
                  <a:schemeClr val="dk2"/>
                </a:solidFill>
              </a:rPr>
              <a:t>EDA Process</a:t>
            </a:r>
            <a:endParaRPr sz="1100"/>
          </a:p>
        </p:txBody>
      </p:sp>
      <p:sp>
        <p:nvSpPr>
          <p:cNvPr id="195" name="Google Shape;195;p24">
            <a:hlinkClick r:id="rId11" action="ppaction://hlinksldjump"/>
          </p:cNvPr>
          <p:cNvSpPr/>
          <p:nvPr/>
        </p:nvSpPr>
        <p:spPr>
          <a:xfrm flipH="1">
            <a:off x="8456050" y="4718500"/>
            <a:ext cx="507300" cy="381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642275" y="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Process </a:t>
            </a:r>
            <a:endParaRPr/>
          </a:p>
        </p:txBody>
      </p:sp>
      <p:pic>
        <p:nvPicPr>
          <p:cNvPr id="201" name="Google Shape;201;p25"/>
          <p:cNvPicPr preferRelativeResize="0"/>
          <p:nvPr/>
        </p:nvPicPr>
        <p:blipFill>
          <a:blip r:embed="rId3">
            <a:alphaModFix/>
          </a:blip>
          <a:stretch>
            <a:fillRect/>
          </a:stretch>
        </p:blipFill>
        <p:spPr>
          <a:xfrm>
            <a:off x="350888" y="668425"/>
            <a:ext cx="8271175" cy="40500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1359</Words>
  <Application>Microsoft Office PowerPoint</Application>
  <PresentationFormat>On-screen Show (16:9)</PresentationFormat>
  <Paragraphs>87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Raleway</vt:lpstr>
      <vt:lpstr>Proxima Nova</vt:lpstr>
      <vt:lpstr>Lato</vt:lpstr>
      <vt:lpstr>Streamline</vt:lpstr>
      <vt:lpstr>Final Project </vt:lpstr>
      <vt:lpstr>Meet the Team</vt:lpstr>
      <vt:lpstr>T0pic</vt:lpstr>
      <vt:lpstr>Reason why topic was chosen </vt:lpstr>
      <vt:lpstr>Description</vt:lpstr>
      <vt:lpstr>Technologies Utilized</vt:lpstr>
      <vt:lpstr>N-Butane Recycle Build Up</vt:lpstr>
      <vt:lpstr>Process Block Flow</vt:lpstr>
      <vt:lpstr>Process </vt:lpstr>
      <vt:lpstr>Process Block Flow</vt:lpstr>
      <vt:lpstr>Content</vt:lpstr>
      <vt:lpstr>Provisional Machine Learning Model</vt:lpstr>
      <vt:lpstr>Description of the analysis phase of the project </vt:lpstr>
      <vt:lpstr>Explanation of Model Choice: including limitations and benefits</vt:lpstr>
      <vt:lpstr>Unselected   Random Forest  Model </vt:lpstr>
      <vt:lpstr>Unselected   Support Vector Machine (SVM) Model </vt:lpstr>
      <vt:lpstr>Residual Plot </vt:lpstr>
      <vt:lpstr>Real Time Model Performance</vt:lpstr>
      <vt:lpstr>SQL Diagram</vt:lpstr>
      <vt:lpstr>EDA Process</vt:lpstr>
      <vt:lpstr>EDA Process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dc:creator>Eva Hawkins</dc:creator>
  <cp:lastModifiedBy>Eva Hawkins</cp:lastModifiedBy>
  <cp:revision>1</cp:revision>
  <dcterms:modified xsi:type="dcterms:W3CDTF">2022-08-15T04:47:47Z</dcterms:modified>
</cp:coreProperties>
</file>